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61" r:id="rId6"/>
    <p:sldId id="262" r:id="rId7"/>
    <p:sldId id="319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289" r:id="rId30"/>
    <p:sldId id="321" r:id="rId31"/>
    <p:sldId id="322" r:id="rId32"/>
    <p:sldId id="323" r:id="rId33"/>
    <p:sldId id="324" r:id="rId34"/>
    <p:sldId id="325" r:id="rId35"/>
    <p:sldId id="326" r:id="rId36"/>
    <p:sldId id="32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74"/>
    <p:restoredTop sz="85634"/>
  </p:normalViewPr>
  <p:slideViewPr>
    <p:cSldViewPr snapToGrid="0">
      <p:cViewPr varScale="1">
        <p:scale>
          <a:sx n="90" d="100"/>
          <a:sy n="90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C5BEB-5A0B-D840-A3DD-151DEA541143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CF8BE-64FA-8B49-BC1E-99FD78BD2C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32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Na aula passada vimos dois algoritmos de ordenação. O </a:t>
            </a:r>
            <a:r>
              <a:rPr lang="pt-BR" dirty="0" err="1"/>
              <a:t>Selection</a:t>
            </a:r>
            <a:r>
              <a:rPr lang="pt-BR" dirty="0"/>
              <a:t> </a:t>
            </a:r>
            <a:r>
              <a:rPr lang="pt-BR" dirty="0" err="1"/>
              <a:t>Sort</a:t>
            </a:r>
            <a:r>
              <a:rPr lang="pt-BR" dirty="0"/>
              <a:t> escolhe sempre o menor elemento restante, enquanto o </a:t>
            </a:r>
            <a:r>
              <a:rPr lang="pt-BR" dirty="0" err="1"/>
              <a:t>Insertion</a:t>
            </a:r>
            <a:r>
              <a:rPr lang="pt-BR" dirty="0"/>
              <a:t> </a:t>
            </a:r>
            <a:r>
              <a:rPr lang="pt-BR" dirty="0" err="1"/>
              <a:t>Sort</a:t>
            </a:r>
            <a:r>
              <a:rPr lang="pt-BR" dirty="0"/>
              <a:t> vai construindo a lista ordenada inserindo elementos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CF8BE-64FA-8B49-BC1E-99FD78BD2C1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1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árvore começa com o </a:t>
            </a:r>
            <a:r>
              <a:rPr lang="pt-BR" b="1" dirty="0" err="1"/>
              <a:t>Document</a:t>
            </a:r>
            <a:r>
              <a:rPr lang="pt-BR" dirty="0"/>
              <a:t> (como o "avô" da família).</a:t>
            </a:r>
          </a:p>
          <a:p>
            <a:r>
              <a:rPr lang="pt-BR" dirty="0"/>
              <a:t>O "avô" tem dois filhos: </a:t>
            </a:r>
            <a:r>
              <a:rPr lang="pt-BR" b="1" dirty="0" err="1"/>
              <a:t>html</a:t>
            </a:r>
            <a:r>
              <a:rPr lang="pt-BR" dirty="0"/>
              <a:t>.</a:t>
            </a:r>
          </a:p>
          <a:p>
            <a:r>
              <a:rPr lang="pt-BR" dirty="0"/>
              <a:t>O </a:t>
            </a:r>
            <a:r>
              <a:rPr lang="pt-BR" b="1" dirty="0" err="1"/>
              <a:t>html</a:t>
            </a:r>
            <a:r>
              <a:rPr lang="pt-BR" dirty="0"/>
              <a:t> também tem dois filhos: </a:t>
            </a:r>
            <a:r>
              <a:rPr lang="pt-BR" b="1" dirty="0" err="1"/>
              <a:t>head</a:t>
            </a:r>
            <a:r>
              <a:rPr lang="pt-BR" dirty="0"/>
              <a:t> e </a:t>
            </a:r>
            <a:r>
              <a:rPr lang="pt-BR" b="1" dirty="0"/>
              <a:t>body</a:t>
            </a:r>
            <a:r>
              <a:rPr lang="pt-BR" dirty="0"/>
              <a:t>.</a:t>
            </a:r>
          </a:p>
          <a:p>
            <a:r>
              <a:rPr lang="pt-BR" dirty="0"/>
              <a:t>Dentro do </a:t>
            </a:r>
            <a:r>
              <a:rPr lang="pt-BR" b="1" dirty="0" err="1"/>
              <a:t>head</a:t>
            </a:r>
            <a:r>
              <a:rPr lang="pt-BR" dirty="0"/>
              <a:t>, tem o </a:t>
            </a:r>
            <a:r>
              <a:rPr lang="pt-BR" b="1" dirty="0" err="1"/>
              <a:t>title</a:t>
            </a:r>
            <a:r>
              <a:rPr lang="pt-BR" dirty="0"/>
              <a:t>.</a:t>
            </a:r>
          </a:p>
          <a:p>
            <a:r>
              <a:rPr lang="pt-BR" dirty="0"/>
              <a:t>Dentro do </a:t>
            </a:r>
            <a:r>
              <a:rPr lang="pt-BR" b="1" dirty="0"/>
              <a:t>body</a:t>
            </a:r>
            <a:r>
              <a:rPr lang="pt-BR" dirty="0"/>
              <a:t>, tem um </a:t>
            </a:r>
            <a:r>
              <a:rPr lang="pt-BR" b="1" dirty="0"/>
              <a:t>h1</a:t>
            </a:r>
            <a:r>
              <a:rPr lang="pt-BR" dirty="0"/>
              <a:t> (um título) e um </a:t>
            </a:r>
            <a:r>
              <a:rPr lang="pt-BR" b="1" dirty="0" err="1"/>
              <a:t>p</a:t>
            </a:r>
            <a:r>
              <a:rPr lang="pt-BR" dirty="0"/>
              <a:t> (um parágrafo).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CF8BE-64FA-8B49-BC1E-99FD78BD2C1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34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CF8BE-64FA-8B49-BC1E-99FD78BD2C1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119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elemento </a:t>
            </a:r>
            <a:r>
              <a:rPr lang="pt-BR" b="1" dirty="0"/>
              <a:t>vetor[4] = 12 nunca foi acessado</a:t>
            </a:r>
            <a:r>
              <a:rPr lang="pt-BR" dirty="0"/>
              <a:t>, porque o algoritmo </a:t>
            </a:r>
            <a:r>
              <a:rPr lang="pt-BR" b="1" dirty="0"/>
              <a:t>pulou direto de meio = 3 (10)</a:t>
            </a:r>
            <a:r>
              <a:rPr lang="pt-BR" dirty="0"/>
              <a:t> para </a:t>
            </a:r>
            <a:r>
              <a:rPr lang="pt-BR" b="1" dirty="0"/>
              <a:t>meio = 5 (18)</a:t>
            </a:r>
            <a:r>
              <a:rPr lang="pt-BR" dirty="0"/>
              <a:t>. Como a busca binária </a:t>
            </a:r>
            <a:r>
              <a:rPr lang="pt-BR" b="1" dirty="0"/>
              <a:t>descarta os valores à esquerda quando não são relevantes</a:t>
            </a:r>
            <a:r>
              <a:rPr lang="pt-BR" dirty="0"/>
              <a:t>, </a:t>
            </a:r>
            <a:r>
              <a:rPr lang="pt-BR" b="1" dirty="0"/>
              <a:t>o índice 4 foi ignorado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CF8BE-64FA-8B49-BC1E-99FD78BD2C1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12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EF82-18BC-9CD8-5891-65A446CBE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3637F66-BBB7-CED2-3BAE-2A326C331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0DA1626-FEC5-9ABC-DBE6-F3EB9C572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elemento </a:t>
            </a:r>
            <a:r>
              <a:rPr lang="pt-BR" b="1" dirty="0"/>
              <a:t>vetor[4] = 12 nunca foi acessado</a:t>
            </a:r>
            <a:r>
              <a:rPr lang="pt-BR" dirty="0"/>
              <a:t>, porque o algoritmo </a:t>
            </a:r>
            <a:r>
              <a:rPr lang="pt-BR" b="1" dirty="0"/>
              <a:t>pulou direto de meio = 3 (10)</a:t>
            </a:r>
            <a:r>
              <a:rPr lang="pt-BR" dirty="0"/>
              <a:t> para </a:t>
            </a:r>
            <a:r>
              <a:rPr lang="pt-BR" b="1" dirty="0"/>
              <a:t>meio = 5 (18)</a:t>
            </a:r>
            <a:r>
              <a:rPr lang="pt-BR" dirty="0"/>
              <a:t>. Como a busca binária </a:t>
            </a:r>
            <a:r>
              <a:rPr lang="pt-BR" b="1" dirty="0"/>
              <a:t>descarta os valores à esquerda quando não são relevantes</a:t>
            </a:r>
            <a:r>
              <a:rPr lang="pt-BR" dirty="0"/>
              <a:t>, </a:t>
            </a:r>
            <a:r>
              <a:rPr lang="pt-BR" b="1" dirty="0"/>
              <a:t>o índice 4 foi ignorado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2E315B-2A99-E292-2529-F91BAF8B1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CF8BE-64FA-8B49-BC1E-99FD78BD2C1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01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2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63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08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5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70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09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065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21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24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877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24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9C6837D-9831-B44E-BBDE-7FF9C07AF58F}" type="datetimeFigureOut">
              <a:rPr lang="pt-BR" smtClean="0"/>
              <a:t>03/05/2025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1746F965-C75F-1B43-8897-E2E0E349F9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65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AD40E-8570-0B34-7966-ECFCF246D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anchor="b">
            <a:normAutofit/>
          </a:bodyPr>
          <a:lstStyle/>
          <a:p>
            <a:r>
              <a:rPr lang="pt-BR" sz="4000" dirty="0">
                <a:solidFill>
                  <a:schemeClr val="tx2"/>
                </a:solidFill>
              </a:rPr>
              <a:t>Métodos de Ordenação e Busca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E4CD14-B516-6597-173D-E9FB17F15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450447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chemeClr val="tx2"/>
                </a:solidFill>
              </a:rPr>
              <a:t>Prof.: Rafael Ferreira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DA25D-2230-B3F6-6A50-5011A53A9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342" y="329516"/>
            <a:ext cx="5562430" cy="135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Imagem gerada">
            <a:extLst>
              <a:ext uri="{FF2B5EF4-FFF2-40B4-BE49-F238E27FC236}">
                <a16:creationId xmlns:a16="http://schemas.microsoft.com/office/drawing/2014/main" id="{CAF74696-E53C-6D1D-D77D-D6E65446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353" y="1371599"/>
            <a:ext cx="306705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34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3A5D-22D3-5695-3B4D-2EE3D6AF5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27A6483-7565-7982-2786-43B3B488A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5" name="Espaço Reservado para Conteúdo 14" descr="Gráfico, Gráfico de bolhas&#10;&#10;Descrição gerada automaticamente">
            <a:extLst>
              <a:ext uri="{FF2B5EF4-FFF2-40B4-BE49-F238E27FC236}">
                <a16:creationId xmlns:a16="http://schemas.microsoft.com/office/drawing/2014/main" id="{20383029-319F-5035-5F4B-912AB346B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44C60F8-8FFB-323E-08DA-7DAFCEE1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A33E78-169A-3429-506C-68D879F2D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2AB195A-20B6-C13F-EA7F-D62E57ED0142}"/>
              </a:ext>
            </a:extLst>
          </p:cNvPr>
          <p:cNvCxnSpPr/>
          <p:nvPr/>
        </p:nvCxnSpPr>
        <p:spPr>
          <a:xfrm>
            <a:off x="0" y="2271728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07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01BD7-30A4-4410-AD06-86CB82704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B2E2FB1-D5FE-762F-32EE-BFAFAD2A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4" name="Espaço Reservado para Conteúdo 13" descr="Gráfico, Gráfico de bolhas&#10;&#10;Descrição gerada automaticamente">
            <a:extLst>
              <a:ext uri="{FF2B5EF4-FFF2-40B4-BE49-F238E27FC236}">
                <a16:creationId xmlns:a16="http://schemas.microsoft.com/office/drawing/2014/main" id="{89FC359A-E39C-F099-A326-6A6D29991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31FA1C6-F1C1-CCCA-C9F3-9484679C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05303A-3DE5-C678-4B61-C9F94E601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60FFDF1-36F1-372F-CEA5-98A90555BD36}"/>
              </a:ext>
            </a:extLst>
          </p:cNvPr>
          <p:cNvCxnSpPr/>
          <p:nvPr/>
        </p:nvCxnSpPr>
        <p:spPr>
          <a:xfrm>
            <a:off x="0" y="2486040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8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D854A-6625-09C1-1900-80D5372B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E2B075A-CC3E-EC23-16B5-275B5B55F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4" name="Espaço Reservado para Conteúdo 13" descr="Gráfico, Gráfico de bolhas&#10;&#10;Descrição gerada automaticamente">
            <a:extLst>
              <a:ext uri="{FF2B5EF4-FFF2-40B4-BE49-F238E27FC236}">
                <a16:creationId xmlns:a16="http://schemas.microsoft.com/office/drawing/2014/main" id="{E30B8942-1222-7DAE-15A3-E74CE3C50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FE437D7-62A5-CD74-9D9C-99CEC6EA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96C31BD-9F6A-7FC0-5F54-ACF749DB2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49EFC445-A199-7ED2-9CC7-20FDC16204C5}"/>
              </a:ext>
            </a:extLst>
          </p:cNvPr>
          <p:cNvCxnSpPr/>
          <p:nvPr/>
        </p:nvCxnSpPr>
        <p:spPr>
          <a:xfrm>
            <a:off x="0" y="2714631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6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E03B9-399B-8123-C00F-737FEED2B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8B6A334-4600-0A5C-DC71-582C04F8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4" name="Espaço Reservado para Conteúdo 13" descr="Gráfico, Gráfico de bolhas&#10;&#10;Descrição gerada automaticamente">
            <a:extLst>
              <a:ext uri="{FF2B5EF4-FFF2-40B4-BE49-F238E27FC236}">
                <a16:creationId xmlns:a16="http://schemas.microsoft.com/office/drawing/2014/main" id="{7F55BCB1-2009-0C11-38C2-FAAAE22C4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2212AF8-FF3E-AAAD-89C7-4525C7177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4D18466-B101-48FB-F559-2EF90D33D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A37E25F-F21D-EF02-852A-33F3126D9036}"/>
              </a:ext>
            </a:extLst>
          </p:cNvPr>
          <p:cNvCxnSpPr/>
          <p:nvPr/>
        </p:nvCxnSpPr>
        <p:spPr>
          <a:xfrm>
            <a:off x="0" y="2943229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07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5A9D-2919-3CBA-0D69-555F09187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8338A15-CEAC-CAD8-4D7E-0F25FBE0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4" name="Espaço Reservado para Conteúdo 13" descr="Gráfico, Gráfico de bolhas&#10;&#10;Descrição gerada automaticamente">
            <a:extLst>
              <a:ext uri="{FF2B5EF4-FFF2-40B4-BE49-F238E27FC236}">
                <a16:creationId xmlns:a16="http://schemas.microsoft.com/office/drawing/2014/main" id="{DA1827F8-66B4-F953-C17C-0770D062E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CB87A15-DF5F-7991-6691-DFACCF33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EF57E1C-BE4A-7293-BE1F-AD3200190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80DA0F8-5356-FF0F-3F4A-C2B0475A0A6D}"/>
              </a:ext>
            </a:extLst>
          </p:cNvPr>
          <p:cNvCxnSpPr/>
          <p:nvPr/>
        </p:nvCxnSpPr>
        <p:spPr>
          <a:xfrm>
            <a:off x="0" y="3143258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39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727DF-E751-8278-5AEA-AFF17281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03C600E9-05BA-60E6-057A-93090526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23C4ABE7-8467-05DA-A3A5-DE4D6101E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2787D9B-FE8C-73B7-C37D-48B38CE4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456E942-1502-7720-35C0-88F6FB05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EC164D9-E293-D9C2-6ECD-34542EDE0FFF}"/>
              </a:ext>
            </a:extLst>
          </p:cNvPr>
          <p:cNvCxnSpPr/>
          <p:nvPr/>
        </p:nvCxnSpPr>
        <p:spPr>
          <a:xfrm>
            <a:off x="0" y="3386141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98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572DF-355C-B22F-4122-63CF209BC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67EA76B-19E5-73E2-7E2D-6FD06674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A0C7DE0F-6660-5F50-8BBF-6B1E0A358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5B3CF27-0B07-5CE8-0DAB-873322DC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9052DF1-FFA3-8B85-9766-0198CD956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F1F5A22-E34B-9107-A5FA-7340E3DE4849}"/>
              </a:ext>
            </a:extLst>
          </p:cNvPr>
          <p:cNvCxnSpPr/>
          <p:nvPr/>
        </p:nvCxnSpPr>
        <p:spPr>
          <a:xfrm>
            <a:off x="0" y="3600462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79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7470B-CD8E-285A-AE04-981B54FDC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4AC00B7D-514B-F527-2DF5-4F539B54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5" name="Espaço Reservado para Conteúdo 14" descr="Gráfico, Gráfico de bolhas&#10;&#10;Descrição gerada automaticamente">
            <a:extLst>
              <a:ext uri="{FF2B5EF4-FFF2-40B4-BE49-F238E27FC236}">
                <a16:creationId xmlns:a16="http://schemas.microsoft.com/office/drawing/2014/main" id="{3611C1FC-9BCF-7998-4A30-5900DE925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C21E8AD-3E20-960A-B6C4-BA547EB3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5B10A9B-DE4A-7EC8-C60B-E38A5700D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47FDCD04-6F41-5008-5B30-0A7CD52774DE}"/>
              </a:ext>
            </a:extLst>
          </p:cNvPr>
          <p:cNvCxnSpPr/>
          <p:nvPr/>
        </p:nvCxnSpPr>
        <p:spPr>
          <a:xfrm>
            <a:off x="0" y="3814777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362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FFA45-3B32-4728-914D-BD2A0F48C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5B9188D-9CE7-1B21-B56F-FA80708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5B2199C6-C579-DBBA-91B3-049D0007E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2A2A468-84D7-20A7-03DA-8A27F4FF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9DC6354-8154-97B4-284F-F328E59F3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ADB9B5F-71D3-9F05-BF8B-91615061255C}"/>
              </a:ext>
            </a:extLst>
          </p:cNvPr>
          <p:cNvCxnSpPr/>
          <p:nvPr/>
        </p:nvCxnSpPr>
        <p:spPr>
          <a:xfrm>
            <a:off x="0" y="4029086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95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852B1-62E9-C761-CDF5-69DFD11C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134650F2-D81C-354C-60BE-548AB4DD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BCCEE484-1953-BB02-6339-3BEDCBD99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371D1-097A-C67B-22EA-8E592639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3DB0DE8-7A10-A911-3BAE-3296EB52D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5337EEE-0389-A427-95CE-CDC7DDB3D20E}"/>
              </a:ext>
            </a:extLst>
          </p:cNvPr>
          <p:cNvCxnSpPr/>
          <p:nvPr/>
        </p:nvCxnSpPr>
        <p:spPr>
          <a:xfrm>
            <a:off x="0" y="4271975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4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535EE-8760-6BB9-88C1-C969B358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Revisão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45F39E-C480-E7C5-55FE-2F1892073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127" y="1791731"/>
            <a:ext cx="7315200" cy="2771754"/>
          </a:xfrm>
        </p:spPr>
        <p:txBody>
          <a:bodyPr>
            <a:normAutofit/>
          </a:bodyPr>
          <a:lstStyle/>
          <a:p>
            <a:r>
              <a:rPr lang="pt-BR" b="1" dirty="0"/>
              <a:t>Ordenação por Seleção: </a:t>
            </a:r>
            <a:r>
              <a:rPr lang="pt-BR" dirty="0"/>
              <a:t>percorre o vetor todo, escolhe o menor e troca com a primeira posição.</a:t>
            </a:r>
          </a:p>
          <a:p>
            <a:r>
              <a:rPr lang="pt-BR" b="1" dirty="0"/>
              <a:t>Busca Linear: </a:t>
            </a:r>
            <a:r>
              <a:rPr lang="pt-BR" dirty="0"/>
              <a:t>Percorre todos os elementos até encontrar o valor desejado.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99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3C3A-359F-3472-FFE6-9E5FF560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1C12B7E6-AF52-97AA-A7CC-2200CE71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1BEDE84D-4ACC-07B9-9AB2-4DC10B4E0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BAC78B6-0838-5594-09EA-F0E50A680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5C2C465-FB8C-AE59-BCBA-23481C2C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37616C2-E220-8DF5-71E8-70EFA5546A35}"/>
              </a:ext>
            </a:extLst>
          </p:cNvPr>
          <p:cNvCxnSpPr/>
          <p:nvPr/>
        </p:nvCxnSpPr>
        <p:spPr>
          <a:xfrm>
            <a:off x="0" y="4471975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46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75BFC-8A17-844E-CF2C-91D796BB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91A043D-D497-E94C-A298-E0C35F964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085F562B-86D5-BA03-BC81-8A8924E45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D22BEF9-F38F-78CB-7BC3-A5BB9FEA8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B56A75F-25EB-6459-DEBB-47F715E91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F7B8AA1-A43A-C3C7-3867-A2E96628AE5D}"/>
              </a:ext>
            </a:extLst>
          </p:cNvPr>
          <p:cNvCxnSpPr/>
          <p:nvPr/>
        </p:nvCxnSpPr>
        <p:spPr>
          <a:xfrm>
            <a:off x="0" y="4714884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634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8AEC5-A204-8BA3-C53A-46E412A9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74C1150B-FF48-0667-D074-2FEA5D18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FF59BF5F-146E-E2E9-8E82-DB52E9351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3D2969-D77A-F1B6-7A14-C28C15E7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877B54C-CF71-8797-9821-AA8A39CE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E74243B0-6393-6693-D8AF-7D5281BC0CD8}"/>
              </a:ext>
            </a:extLst>
          </p:cNvPr>
          <p:cNvCxnSpPr/>
          <p:nvPr/>
        </p:nvCxnSpPr>
        <p:spPr>
          <a:xfrm>
            <a:off x="0" y="4900618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928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265A-AEC7-E4CF-B268-F18965CAD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015B4C3C-58E6-3912-94C0-74DFF781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F71CACA6-065C-9F5A-69B4-14B1D894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C0A047D-5DEB-4B00-419B-3D66F769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5788E6B-FB50-23DD-76A0-694DEA6F4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D2BEA6F-8E33-D207-82EE-B958235558FF}"/>
              </a:ext>
            </a:extLst>
          </p:cNvPr>
          <p:cNvCxnSpPr/>
          <p:nvPr/>
        </p:nvCxnSpPr>
        <p:spPr>
          <a:xfrm>
            <a:off x="0" y="5119690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684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B15C6-A20D-D3F1-ED84-07B45E65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4972BE2-52E3-8057-B53E-474B4412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C704FD2A-42B0-F61F-1A2B-C9A92E080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CDF8A36-CBB8-9C2C-AC44-07C90DD6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B382A13-A816-C308-09E7-279E119E2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AC49E0F3-E47B-A8C0-5835-863D3D4467F5}"/>
              </a:ext>
            </a:extLst>
          </p:cNvPr>
          <p:cNvCxnSpPr/>
          <p:nvPr/>
        </p:nvCxnSpPr>
        <p:spPr>
          <a:xfrm>
            <a:off x="0" y="5334001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07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6965F-0E1A-EBD9-A85B-A2B39920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2730CCA-D1E2-3B9D-4035-5A353B10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BA92873B-7A58-F940-9474-BF4AB98AC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8019C3F-B305-80EC-FFC8-1ACC4C81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EB8421-23E9-6245-E0E6-B27BD569F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5BE290D-E8D5-4447-82C1-CBE9B6449568}"/>
              </a:ext>
            </a:extLst>
          </p:cNvPr>
          <p:cNvCxnSpPr/>
          <p:nvPr/>
        </p:nvCxnSpPr>
        <p:spPr>
          <a:xfrm>
            <a:off x="0" y="5543551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0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E5FC4-B79D-71D6-E3D4-7E32CF02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FB6E90F2-F168-2B25-0B25-4A3E176FB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C752EA43-B4FF-57A9-7A01-6CFD5AF7A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58BFA47-AB69-363A-FD90-8F5752EC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D882F07-5F40-8AC4-8A21-02C9558F0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CCEC10BF-28BC-D496-6C19-80E2D41B5494}"/>
              </a:ext>
            </a:extLst>
          </p:cNvPr>
          <p:cNvCxnSpPr/>
          <p:nvPr/>
        </p:nvCxnSpPr>
        <p:spPr>
          <a:xfrm>
            <a:off x="0" y="5786438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34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4811-B9F4-54C0-880F-2752ABA03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3579EBC6-7A90-01FA-25B6-E3B1CDFF9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146B4567-B153-C5FA-65A8-E54EE7273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43732D9-C53A-5045-9A12-838F700C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D3C6626-A936-76C9-7FB8-B5BE5947E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C8FA8CA3-D3D2-9B4D-FC0A-928AC790C05D}"/>
              </a:ext>
            </a:extLst>
          </p:cNvPr>
          <p:cNvCxnSpPr/>
          <p:nvPr/>
        </p:nvCxnSpPr>
        <p:spPr>
          <a:xfrm>
            <a:off x="0" y="5957888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925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9DFDC-6B3F-926C-7478-46D33DF94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05A223CE-E860-7C14-BC32-32D583EE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3" name="Espaço Reservado para Conteúdo 12" descr="Gráfico, Gráfico de bolhas&#10;&#10;Descrição gerada automaticamente">
            <a:extLst>
              <a:ext uri="{FF2B5EF4-FFF2-40B4-BE49-F238E27FC236}">
                <a16:creationId xmlns:a16="http://schemas.microsoft.com/office/drawing/2014/main" id="{0A9F4036-7B83-1AEE-603A-B62CF2416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400"/>
            <a:ext cx="7848000" cy="3040526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8C774E7-F788-9B27-7C1F-64009DD2C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DD69C03-3C1A-D61C-B8B7-B0EF4CFC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2D409F64-8C6B-C764-9454-44B2827F721C}"/>
              </a:ext>
            </a:extLst>
          </p:cNvPr>
          <p:cNvCxnSpPr/>
          <p:nvPr/>
        </p:nvCxnSpPr>
        <p:spPr>
          <a:xfrm>
            <a:off x="0" y="1843088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47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FDEAE-A73D-DE99-068F-8F941115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81E56-0C38-93D0-7A5F-7F30FC7B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Binária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9FA3F0-F4EF-8892-10B7-B3E1E7A8D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 A </a:t>
            </a:r>
            <a:r>
              <a:rPr lang="pt-BR" b="1" dirty="0"/>
              <a:t>Busca Binária</a:t>
            </a:r>
            <a:r>
              <a:rPr lang="pt-BR" dirty="0"/>
              <a:t> é um algoritmo eficiente para encontrar um elemento </a:t>
            </a:r>
            <a:r>
              <a:rPr lang="pt-BR" b="1" dirty="0"/>
              <a:t>em uma lista ordenada</a:t>
            </a:r>
            <a:r>
              <a:rPr lang="pt-BR" dirty="0"/>
              <a:t>. Em vez de procurar item por item como na busca linear, ela </a:t>
            </a:r>
            <a:r>
              <a:rPr lang="pt-BR" b="1" dirty="0"/>
              <a:t>divide o vetor ao meio a cada passo</a:t>
            </a:r>
            <a:r>
              <a:rPr lang="pt-BR" dirty="0"/>
              <a:t>, descartando metade dos elementos que não podem conter o valor procurado.</a:t>
            </a:r>
          </a:p>
        </p:txBody>
      </p:sp>
    </p:spTree>
    <p:extLst>
      <p:ext uri="{BB962C8B-B14F-4D97-AF65-F5344CB8AC3E}">
        <p14:creationId xmlns:p14="http://schemas.microsoft.com/office/powerpoint/2010/main" val="59787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F79927-390D-D147-EED8-FB60DEC0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717927-85AC-A6D7-6C9E-B35DB3B8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sz="2800" dirty="0"/>
              <a:t>Bubble </a:t>
            </a:r>
            <a:r>
              <a:rPr lang="pt-BR" sz="2800" dirty="0" err="1"/>
              <a:t>Sort</a:t>
            </a:r>
            <a:endParaRPr lang="pt-BR" sz="2800" dirty="0"/>
          </a:p>
          <a:p>
            <a:pPr>
              <a:buFontTx/>
              <a:buChar char="-"/>
            </a:pPr>
            <a:r>
              <a:rPr lang="pt-BR" sz="2800" dirty="0"/>
              <a:t>Busca Binária</a:t>
            </a:r>
          </a:p>
        </p:txBody>
      </p:sp>
    </p:spTree>
    <p:extLst>
      <p:ext uri="{BB962C8B-B14F-4D97-AF65-F5344CB8AC3E}">
        <p14:creationId xmlns:p14="http://schemas.microsoft.com/office/powerpoint/2010/main" val="914637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F9AFD-CDFD-C11D-5FEF-E8F32BDA0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6D2C6-38F2-DB0E-DFF7-6C7B6921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Binária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AF4BAD-189C-2738-FB94-7996960FB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Serve para </a:t>
            </a:r>
            <a:r>
              <a:rPr lang="pt-BR" b="1" dirty="0"/>
              <a:t>localizar rapidamente</a:t>
            </a:r>
            <a:r>
              <a:rPr lang="pt-BR" dirty="0"/>
              <a:t> um valor em uma lista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Ideal para situações onde </a:t>
            </a:r>
            <a:r>
              <a:rPr lang="pt-BR" b="1" dirty="0"/>
              <a:t>o desempenho é importante</a:t>
            </a:r>
            <a:r>
              <a:rPr lang="pt-BR" dirty="0"/>
              <a:t> e os dados </a:t>
            </a:r>
            <a:r>
              <a:rPr lang="pt-BR" b="1" dirty="0"/>
              <a:t>estão organizados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74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62BA9-CF14-503A-DDA9-E9EE55D89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11CF6-CCD9-30C8-FA6F-D3077DAF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868380"/>
          </a:xfrm>
        </p:spPr>
        <p:txBody>
          <a:bodyPr/>
          <a:lstStyle/>
          <a:p>
            <a:r>
              <a:rPr lang="pt-BR" dirty="0"/>
              <a:t>Busca Binária</a:t>
            </a:r>
            <a:br>
              <a:rPr lang="pt-BR" dirty="0"/>
            </a:br>
            <a:r>
              <a:rPr lang="pt-BR" dirty="0"/>
              <a:t>valor = 21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DFD303-C4A1-BE97-343E-8C5923C4F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 </a:t>
            </a:r>
          </a:p>
        </p:txBody>
      </p:sp>
      <p:pic>
        <p:nvPicPr>
          <p:cNvPr id="5" name="Imagem 4" descr="Gráfico, Gráfico de bolhas&#10;&#10;Descrição gerada automaticamente">
            <a:extLst>
              <a:ext uri="{FF2B5EF4-FFF2-40B4-BE49-F238E27FC236}">
                <a16:creationId xmlns:a16="http://schemas.microsoft.com/office/drawing/2014/main" id="{1B2DCA80-739D-A529-9F24-A22FEDA28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29" y="4748717"/>
            <a:ext cx="7702622" cy="272256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03064AD-8A88-950B-1818-272165C9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077" y="947699"/>
            <a:ext cx="6122495" cy="4558072"/>
          </a:xfrm>
          <a:prstGeom prst="rect">
            <a:avLst/>
          </a:prstGeom>
        </p:spPr>
      </p:pic>
      <p:pic>
        <p:nvPicPr>
          <p:cNvPr id="34822" name="Picture 6" descr="Imagem gerada">
            <a:extLst>
              <a:ext uri="{FF2B5EF4-FFF2-40B4-BE49-F238E27FC236}">
                <a16:creationId xmlns:a16="http://schemas.microsoft.com/office/drawing/2014/main" id="{BA089D2E-3462-28F6-A2EF-CB2097AC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3" y="2992218"/>
            <a:ext cx="3785185" cy="378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79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C6B3D-D59D-A3F4-91B2-8DAC1199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E4FD0-44EF-359C-4967-CB1D2884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947699"/>
            <a:ext cx="2947482" cy="76802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Busca Binária</a:t>
            </a:r>
            <a:br>
              <a:rPr lang="pt-BR" dirty="0"/>
            </a:br>
            <a:r>
              <a:rPr lang="pt-BR" dirty="0"/>
              <a:t>Valor = 21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2EA2A1-41E0-20BD-5A09-6F17F3E00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FD4F01-FFE0-52D9-D4C4-4AA7151B2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602" y="863809"/>
            <a:ext cx="7924531" cy="929083"/>
          </a:xfrm>
          <a:prstGeom prst="rect">
            <a:avLst/>
          </a:prstGeom>
        </p:spPr>
      </p:pic>
      <p:pic>
        <p:nvPicPr>
          <p:cNvPr id="8" name="Imagem 7" descr="Gráfico, Gráfico de bolhas&#10;&#10;Descrição gerada automaticamente">
            <a:extLst>
              <a:ext uri="{FF2B5EF4-FFF2-40B4-BE49-F238E27FC236}">
                <a16:creationId xmlns:a16="http://schemas.microsoft.com/office/drawing/2014/main" id="{FE7B415E-0513-3DA3-659B-94C766BF8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600" y="4748400"/>
            <a:ext cx="7703999" cy="27230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6532A1-52E1-20B3-C38F-831E89C15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39" y="1792892"/>
            <a:ext cx="5224474" cy="4113907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B31BC87-C82E-7813-9BEA-9C86A988956D}"/>
              </a:ext>
            </a:extLst>
          </p:cNvPr>
          <p:cNvCxnSpPr/>
          <p:nvPr/>
        </p:nvCxnSpPr>
        <p:spPr>
          <a:xfrm>
            <a:off x="3438143" y="1171248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776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9950-6D0B-9D43-0DA2-D9848E2F0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488911-F2B6-92ED-D0E3-7D2147FFD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17ABBB-EEBF-F780-80F1-589F4029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602" y="863809"/>
            <a:ext cx="7924531" cy="929083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BFD1409-0B82-FD96-EF3A-A1FF7FDDF418}"/>
              </a:ext>
            </a:extLst>
          </p:cNvPr>
          <p:cNvCxnSpPr>
            <a:cxnSpLocks/>
          </p:cNvCxnSpPr>
          <p:nvPr/>
        </p:nvCxnSpPr>
        <p:spPr>
          <a:xfrm>
            <a:off x="3564602" y="1636241"/>
            <a:ext cx="212137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E220632D-676E-9F16-1A19-DCA97603A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600" y="4748400"/>
            <a:ext cx="7703999" cy="27230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5335CEA-8CCE-36B5-236C-1C423EABF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39" y="1792892"/>
            <a:ext cx="5224474" cy="4113907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B679456B-8407-3563-70B7-9F1E2CBB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947699"/>
            <a:ext cx="2947482" cy="76802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Busca Binária</a:t>
            </a:r>
            <a:br>
              <a:rPr lang="pt-BR" dirty="0"/>
            </a:br>
            <a:r>
              <a:rPr lang="pt-BR" dirty="0"/>
              <a:t>Valor = 21</a:t>
            </a:r>
          </a:p>
        </p:txBody>
      </p:sp>
    </p:spTree>
    <p:extLst>
      <p:ext uri="{BB962C8B-B14F-4D97-AF65-F5344CB8AC3E}">
        <p14:creationId xmlns:p14="http://schemas.microsoft.com/office/powerpoint/2010/main" val="1385361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96313-80A4-7963-2471-A2374A21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988868-6D25-E0EE-2955-CCFE18B94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Método de Ordenação Bubble </a:t>
            </a:r>
            <a:r>
              <a:rPr lang="pt-BR" dirty="0" err="1"/>
              <a:t>Sort</a:t>
            </a:r>
            <a:endParaRPr lang="pt-BR" dirty="0"/>
          </a:p>
          <a:p>
            <a:r>
              <a:rPr lang="pt-BR" dirty="0"/>
              <a:t>Método de Busca Binária</a:t>
            </a:r>
          </a:p>
        </p:txBody>
      </p:sp>
      <p:pic>
        <p:nvPicPr>
          <p:cNvPr id="35842" name="Picture 2" descr="Imagem gerada">
            <a:extLst>
              <a:ext uri="{FF2B5EF4-FFF2-40B4-BE49-F238E27FC236}">
                <a16:creationId xmlns:a16="http://schemas.microsoft.com/office/drawing/2014/main" id="{2684C304-8BC6-35C9-97FD-CAD984278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35" y="3300412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69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46063-164A-FBBD-53B8-A43650B9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6881B0-E44B-B641-E3CD-8F72D4F4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Ordenação por Seleção: </a:t>
            </a:r>
            <a:r>
              <a:rPr lang="pt-BR" dirty="0"/>
              <a:t>Procura o menor elemento e o coloca na primeira posição, depois o segundo menor na segunda posição, e assim por diante.</a:t>
            </a:r>
          </a:p>
          <a:p>
            <a:r>
              <a:rPr lang="pt-BR" b="1" dirty="0"/>
              <a:t>Busca com Sentinela: </a:t>
            </a:r>
            <a:r>
              <a:rPr lang="pt-BR" dirty="0"/>
              <a:t>Uma variação da busca linear: adiciona o elemento procurado ao final do vetor para evitar a verificação de fim do </a:t>
            </a:r>
            <a:r>
              <a:rPr lang="pt-BR" dirty="0" err="1"/>
              <a:t>array</a:t>
            </a:r>
            <a:r>
              <a:rPr lang="pt-BR" dirty="0"/>
              <a:t> em cada passo.</a:t>
            </a:r>
          </a:p>
        </p:txBody>
      </p:sp>
    </p:spTree>
    <p:extLst>
      <p:ext uri="{BB962C8B-B14F-4D97-AF65-F5344CB8AC3E}">
        <p14:creationId xmlns:p14="http://schemas.microsoft.com/office/powerpoint/2010/main" val="3431021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52861-2D63-D905-A48C-0770691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F40A2A-6336-F469-A77F-EFFF29A46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800" dirty="0"/>
              <a:t>Dúvidas??</a:t>
            </a:r>
          </a:p>
        </p:txBody>
      </p:sp>
    </p:spTree>
    <p:extLst>
      <p:ext uri="{BB962C8B-B14F-4D97-AF65-F5344CB8AC3E}">
        <p14:creationId xmlns:p14="http://schemas.microsoft.com/office/powerpoint/2010/main" val="96786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45899-E6D8-05CC-A9EE-80B731AE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Bubble </a:t>
            </a:r>
            <a:r>
              <a:rPr lang="pt-BR" sz="3600" dirty="0" err="1"/>
              <a:t>Sort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B41CE6C-35EE-FE65-0ED6-8CC4A9737075}"/>
              </a:ext>
            </a:extLst>
          </p:cNvPr>
          <p:cNvSpPr txBox="1"/>
          <p:nvPr/>
        </p:nvSpPr>
        <p:spPr>
          <a:xfrm>
            <a:off x="3694290" y="2504450"/>
            <a:ext cx="7661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Percorre a lista olhando dois elementos vizinhos e, se o da esquerda for maior que o da direita, troca-os de lugar. Repete essas comparações e trocas até não restar nenhum par fora de ordem, e aí a lista estará completamente ordenada.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62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88F618-F79D-A301-802F-A2CBAACE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Bubble </a:t>
            </a:r>
            <a:r>
              <a:rPr lang="pt-BR" sz="3600" dirty="0" err="1"/>
              <a:t>Sort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0E9D0E-4BE6-A27D-6938-77A08A282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Serve para </a:t>
            </a:r>
            <a:r>
              <a:rPr lang="pt-BR" b="1" dirty="0"/>
              <a:t>ordenar dados</a:t>
            </a:r>
            <a:r>
              <a:rPr lang="pt-BR" dirty="0"/>
              <a:t> em listas ou vetores, geralmente em ordem crescente ou decrescente. Usado para: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Organizar notas de alunos.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Classificar números ou palavras em ordem alfabética.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Criar listas organizadas para facilitar buscas futuras.</a:t>
            </a:r>
          </a:p>
          <a:p>
            <a:r>
              <a:rPr lang="pt-BR" dirty="0"/>
              <a:t>Muito lento para grande volume de dados.</a:t>
            </a:r>
          </a:p>
          <a:p>
            <a:r>
              <a:rPr lang="pt-BR" dirty="0"/>
              <a:t>Lista com poucos elementos</a:t>
            </a:r>
          </a:p>
          <a:p>
            <a:r>
              <a:rPr lang="pt-BR" dirty="0"/>
              <a:t>Vetores quase ordenados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142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29B0F-8402-154D-43D7-A8FDE1DF8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Bubble </a:t>
            </a:r>
            <a:r>
              <a:rPr lang="pt-BR" sz="3600" dirty="0" err="1"/>
              <a:t>Sort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2CFFB-62F0-9685-5452-8D7BDE510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Muito lento para grande volume de dados.</a:t>
            </a:r>
          </a:p>
          <a:p>
            <a:r>
              <a:rPr lang="pt-BR" dirty="0"/>
              <a:t>Lista com poucos elementos</a:t>
            </a:r>
          </a:p>
          <a:p>
            <a:r>
              <a:rPr lang="pt-BR" dirty="0"/>
              <a:t>Vetores quase ordenados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02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BBE05-67B1-2F58-523F-15680349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F64C-E667-3615-2DFB-EFD97C251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91" y="1128409"/>
            <a:ext cx="3104644" cy="1850536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Bubble </a:t>
            </a:r>
            <a:r>
              <a:rPr lang="pt-BR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b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=[2,3,4,5,8]</a:t>
            </a:r>
            <a:b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=5</a:t>
            </a:r>
          </a:p>
        </p:txBody>
      </p:sp>
      <p:pic>
        <p:nvPicPr>
          <p:cNvPr id="10" name="Espaço Reservado para Conteúdo 4" descr="Gráfico, Gráfico de bolhas&#10;&#10;Descrição gerada automaticamente">
            <a:extLst>
              <a:ext uri="{FF2B5EF4-FFF2-40B4-BE49-F238E27FC236}">
                <a16:creationId xmlns:a16="http://schemas.microsoft.com/office/drawing/2014/main" id="{5E7763F5-47FD-D046-1FC7-E28B4736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64" y="3771900"/>
            <a:ext cx="8132981" cy="30861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C5F44D-B370-58CC-86A9-6A8ACEC02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47" y="873252"/>
            <a:ext cx="7547642" cy="3541586"/>
          </a:xfrm>
          <a:prstGeom prst="rect">
            <a:avLst/>
          </a:prstGeom>
        </p:spPr>
      </p:pic>
      <p:pic>
        <p:nvPicPr>
          <p:cNvPr id="13" name="Picture 2" descr="Imagem gerada">
            <a:extLst>
              <a:ext uri="{FF2B5EF4-FFF2-40B4-BE49-F238E27FC236}">
                <a16:creationId xmlns:a16="http://schemas.microsoft.com/office/drawing/2014/main" id="{05154FB0-3B7F-5B8F-31AA-D7F14BF2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9" y="3879056"/>
            <a:ext cx="2871787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06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7F1E-3DAE-8276-4B19-A3CD016C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9" name="Espaço Reservado para Conteúdo 18" descr="Gráfico, Gráfico de bolhas&#10;&#10;Descrição gerada automaticamente">
            <a:extLst>
              <a:ext uri="{FF2B5EF4-FFF2-40B4-BE49-F238E27FC236}">
                <a16:creationId xmlns:a16="http://schemas.microsoft.com/office/drawing/2014/main" id="{C71F2AE3-DB2D-D7F9-53A5-9D53C4D4B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046" y="4568399"/>
            <a:ext cx="7818120" cy="302895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73D90C-9802-D8AD-E50D-58C6C2146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4F7C6AA5-C77C-EA6E-1B1C-DD75367F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6D7FD6ED-263D-BDCC-0428-62B179A57FF6}"/>
              </a:ext>
            </a:extLst>
          </p:cNvPr>
          <p:cNvCxnSpPr/>
          <p:nvPr/>
        </p:nvCxnSpPr>
        <p:spPr>
          <a:xfrm>
            <a:off x="0" y="1836000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7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EC292-4041-1EF3-EDD0-419355846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192BEB80-4C3B-2698-D65A-BEA06526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873252"/>
            <a:ext cx="2947482" cy="775301"/>
          </a:xfrm>
        </p:spPr>
        <p:txBody>
          <a:bodyPr/>
          <a:lstStyle/>
          <a:p>
            <a:r>
              <a:rPr lang="pt-BR" dirty="0"/>
              <a:t>Bubble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15" name="Espaço Reservado para Conteúdo 14" descr="Gráfico, Gráfico de bolhas&#10;&#10;Descrição gerada automaticamente">
            <a:extLst>
              <a:ext uri="{FF2B5EF4-FFF2-40B4-BE49-F238E27FC236}">
                <a16:creationId xmlns:a16="http://schemas.microsoft.com/office/drawing/2014/main" id="{46A6512B-3F2F-BD9B-B5A4-2BE06524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800" y="4568399"/>
            <a:ext cx="7848000" cy="3040526"/>
          </a:xfr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E22E07E-367F-2043-B875-240FD1A1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97" y="810481"/>
            <a:ext cx="7849608" cy="437399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9FAF8A1-A4A0-3D61-9C4F-4A4D0FAD6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424"/>
            <a:ext cx="3429000" cy="4619625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D4E239A-AEC5-6EC8-1F2D-C5CCC6A98B73}"/>
              </a:ext>
            </a:extLst>
          </p:cNvPr>
          <p:cNvCxnSpPr/>
          <p:nvPr/>
        </p:nvCxnSpPr>
        <p:spPr>
          <a:xfrm>
            <a:off x="0" y="2043113"/>
            <a:ext cx="2529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115369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Quadr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Quadr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adr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4471</TotalTime>
  <Words>597</Words>
  <Application>Microsoft Macintosh PowerPoint</Application>
  <PresentationFormat>Widescreen</PresentationFormat>
  <Paragraphs>78</Paragraphs>
  <Slides>36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Aptos</vt:lpstr>
      <vt:lpstr>Arial</vt:lpstr>
      <vt:lpstr>Consolas</vt:lpstr>
      <vt:lpstr>Corbel</vt:lpstr>
      <vt:lpstr>Wingdings 2</vt:lpstr>
      <vt:lpstr>Quadro</vt:lpstr>
      <vt:lpstr>Métodos de Ordenação e Busca</vt:lpstr>
      <vt:lpstr>Revisão</vt:lpstr>
      <vt:lpstr>Agenda</vt:lpstr>
      <vt:lpstr>Bubble Sort</vt:lpstr>
      <vt:lpstr>Bubble Sort</vt:lpstr>
      <vt:lpstr>Bubble Sort</vt:lpstr>
      <vt:lpstr>Bubble Sort Arr=[2,3,4,5,8] n=5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Bubble Sort</vt:lpstr>
      <vt:lpstr>Busca Binária</vt:lpstr>
      <vt:lpstr>Busca Binária</vt:lpstr>
      <vt:lpstr>Busca Binária valor = 21</vt:lpstr>
      <vt:lpstr>Busca Binária Valor = 21</vt:lpstr>
      <vt:lpstr>Busca Binária Valor = 21</vt:lpstr>
      <vt:lpstr>Revisão</vt:lpstr>
      <vt:lpstr>Próxima Aula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Ferreira</dc:creator>
  <cp:lastModifiedBy>Rafael Ferreira</cp:lastModifiedBy>
  <cp:revision>10</cp:revision>
  <dcterms:created xsi:type="dcterms:W3CDTF">2025-04-27T21:06:24Z</dcterms:created>
  <dcterms:modified xsi:type="dcterms:W3CDTF">2025-05-04T19:25:12Z</dcterms:modified>
</cp:coreProperties>
</file>